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520" r:id="rId4"/>
    <p:sldId id="403" r:id="rId5"/>
    <p:sldId id="537" r:id="rId6"/>
    <p:sldId id="551" r:id="rId7"/>
    <p:sldId id="552" r:id="rId8"/>
    <p:sldId id="555" r:id="rId9"/>
    <p:sldId id="556" r:id="rId10"/>
    <p:sldId id="557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77" r:id="rId19"/>
    <p:sldId id="578" r:id="rId20"/>
    <p:sldId id="579" r:id="rId21"/>
    <p:sldId id="522" r:id="rId22"/>
    <p:sldId id="523" r:id="rId23"/>
    <p:sldId id="526" r:id="rId24"/>
    <p:sldId id="570" r:id="rId25"/>
    <p:sldId id="571" r:id="rId26"/>
    <p:sldId id="516" r:id="rId27"/>
    <p:sldId id="41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Boulton" initials="MD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5899" autoAdjust="0"/>
  </p:normalViewPr>
  <p:slideViewPr>
    <p:cSldViewPr snapToGrid="0">
      <p:cViewPr>
        <p:scale>
          <a:sx n="80" d="100"/>
          <a:sy n="80" d="100"/>
        </p:scale>
        <p:origin x="-1661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notesViewPr>
    <p:cSldViewPr snapToGrid="0">
      <p:cViewPr varScale="1">
        <p:scale>
          <a:sx n="65" d="100"/>
          <a:sy n="65" d="100"/>
        </p:scale>
        <p:origin x="-2058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C3CA08-2753-4FE8-81B5-A4FB1D4D3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3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4544DF-662F-49D8-881A-6DF5E2FCDA7A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BE9FB8-4833-4C18-9812-32D340EAE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Source: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Source: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C4DC-8094-4C01-9521-E60D89DCE4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Source: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CA" baseline="0" dirty="0" smtClean="0"/>
          </a:p>
          <a:p>
            <a:pPr>
              <a:buFontTx/>
              <a:buChar char="-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9FB8-4833-4C18-9812-32D340EAE0B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417C-34F7-4B58-8AD0-09C6D496E55C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1"/>
            <a:ext cx="7283152" cy="452596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CBBB-3D1C-4682-813C-6B98E2652734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Image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13948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EBF5-8036-448F-81F4-788B40939C98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Image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1394847" cy="6858000"/>
          </a:xfrm>
          <a:prstGeom prst="rect">
            <a:avLst/>
          </a:prstGeom>
        </p:spPr>
      </p:pic>
      <p:pic>
        <p:nvPicPr>
          <p:cNvPr id="9" name="Picture 8" descr="Woodward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29057" y="6036488"/>
            <a:ext cx="1357323" cy="6786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600201"/>
            <a:ext cx="3092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C5E8-B05A-4AB7-92F7-8EDF2EA63075}" type="datetime1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9E40-23E6-4149-8589-C124F90285E1}" type="datetime1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 Image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1394847" cy="6858000"/>
          </a:xfrm>
          <a:prstGeom prst="rect">
            <a:avLst/>
          </a:prstGeom>
        </p:spPr>
      </p:pic>
      <p:pic>
        <p:nvPicPr>
          <p:cNvPr id="7" name="Picture 6" descr="Woodward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29057" y="6036488"/>
            <a:ext cx="1357323" cy="6786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175D-E751-4965-9165-A15715F93C04}" type="datetime1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Image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1394847" cy="6858000"/>
          </a:xfrm>
          <a:prstGeom prst="rect">
            <a:avLst/>
          </a:prstGeom>
        </p:spPr>
      </p:pic>
      <p:pic>
        <p:nvPicPr>
          <p:cNvPr id="6" name="Picture 5" descr="Woodward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29057" y="6036488"/>
            <a:ext cx="1357323" cy="6786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CE4D-28BD-458B-87D0-A1B41234FA0D}" type="datetime1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Image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1394847" cy="6858000"/>
          </a:xfrm>
          <a:prstGeom prst="rect">
            <a:avLst/>
          </a:prstGeom>
        </p:spPr>
      </p:pic>
      <p:pic>
        <p:nvPicPr>
          <p:cNvPr id="9" name="Picture 8" descr="Woodward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29057" y="6036488"/>
            <a:ext cx="1357323" cy="6786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97A3-C9DA-485A-BF2A-A7BB584C2460}" type="datetime1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Image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1394847" cy="6858000"/>
          </a:xfrm>
          <a:prstGeom prst="rect">
            <a:avLst/>
          </a:prstGeom>
        </p:spPr>
      </p:pic>
      <p:pic>
        <p:nvPicPr>
          <p:cNvPr id="9" name="Picture 8" descr="Woodward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29057" y="6036488"/>
            <a:ext cx="1357323" cy="6786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EE00-2CD4-43E7-A87C-D2D13C0E0387}" type="datetime1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22E2-BADA-4B29-B574-1BE5DAD019C7}" type="datetime1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4510-7990-4FB5-A07B-50C811AA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245" y="764705"/>
            <a:ext cx="7055555" cy="2835747"/>
          </a:xfrm>
        </p:spPr>
        <p:txBody>
          <a:bodyPr>
            <a:normAutofit/>
          </a:bodyPr>
          <a:lstStyle/>
          <a:p>
            <a:r>
              <a:rPr lang="en-US" b="1" dirty="0" smtClean="0"/>
              <a:t>Law Development Workshop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>M</a:t>
            </a:r>
            <a:r>
              <a:rPr lang="en-US" sz="2800" i="1" dirty="0" smtClean="0"/>
              <a:t>urray Browne, Woodward &amp;</a:t>
            </a:r>
            <a:r>
              <a:rPr lang="en-CA" sz="2800" i="1" dirty="0" smtClean="0"/>
              <a:t> Co.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025" y="3717032"/>
            <a:ext cx="6996642" cy="21602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Co-Hosted by </a:t>
            </a:r>
            <a:r>
              <a:rPr lang="en-US" sz="2400" dirty="0" err="1" smtClean="0"/>
              <a:t>Tzeachten</a:t>
            </a:r>
            <a:r>
              <a:rPr lang="en-US" sz="2400" dirty="0" smtClean="0"/>
              <a:t> First Nation and </a:t>
            </a:r>
          </a:p>
          <a:p>
            <a:r>
              <a:rPr lang="en-US" sz="2400" dirty="0" smtClean="0"/>
              <a:t>Lands Advisory Board</a:t>
            </a:r>
          </a:p>
          <a:p>
            <a:r>
              <a:rPr lang="en-US" sz="2400" dirty="0" smtClean="0"/>
              <a:t>January 22, 2013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274638"/>
            <a:ext cx="77533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Land Code laws…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825" y="1600201"/>
            <a:ext cx="780097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It is important to confirm that there is authority under the Land Code for the type of law.</a:t>
            </a:r>
          </a:p>
          <a:p>
            <a:r>
              <a:rPr lang="en-US" dirty="0" smtClean="0"/>
              <a:t>Follow the requirements for consultation with community and committee or approval by the community or Council.</a:t>
            </a:r>
          </a:p>
          <a:p>
            <a:r>
              <a:rPr lang="en-US" dirty="0" smtClean="0"/>
              <a:t>Try to follow the traditions, teachings and culture of your First Nation.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2450" y="274638"/>
            <a:ext cx="70961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When is a Law the best tool?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7" y="1314451"/>
            <a:ext cx="7286625" cy="48117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When required by your Land Code.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there are issues of fundamental importance.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there are sufficient resources for implementation and enforcement.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mandatory standards or prohibitions need to be set.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enforcement tools are required.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4638"/>
            <a:ext cx="744855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When is a Law NOT the best tool?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324" y="1590676"/>
            <a:ext cx="712122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there is a lot of detail that needs to be regularly revised (laws take time to amend; usually changeable details go into </a:t>
            </a:r>
            <a:r>
              <a:rPr lang="en-US" b="1" dirty="0" smtClean="0"/>
              <a:t>regulations </a:t>
            </a:r>
            <a:r>
              <a:rPr lang="en-US" dirty="0" smtClean="0"/>
              <a:t>or </a:t>
            </a:r>
            <a:r>
              <a:rPr lang="en-US" b="1" dirty="0" smtClean="0"/>
              <a:t>policies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dirty="0" smtClean="0"/>
              <a:t>If there are not sufficient resources to implement and enforce it.</a:t>
            </a:r>
          </a:p>
          <a:p>
            <a:r>
              <a:rPr lang="en-US" dirty="0" smtClean="0"/>
              <a:t>When the goal is educational or aspirational.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6" y="1556793"/>
            <a:ext cx="7143751" cy="4680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Contain the </a:t>
            </a:r>
            <a:r>
              <a:rPr lang="en-US" b="1" dirty="0" smtClean="0"/>
              <a:t>details </a:t>
            </a:r>
            <a:r>
              <a:rPr lang="en-US" dirty="0" smtClean="0"/>
              <a:t>to make a Law work. </a:t>
            </a:r>
          </a:p>
          <a:p>
            <a:pPr lvl="1"/>
            <a:r>
              <a:rPr lang="en-US" dirty="0" smtClean="0"/>
              <a:t>(Ex: if a Law requires a meeting to be held, the regulations would set out how many days in advance, the form of the notice, etc.)</a:t>
            </a:r>
          </a:p>
          <a:p>
            <a:r>
              <a:rPr lang="en-US" dirty="0" smtClean="0"/>
              <a:t>Can be amended more easily than Laws.</a:t>
            </a:r>
          </a:p>
          <a:p>
            <a:r>
              <a:rPr lang="en-US" dirty="0" smtClean="0"/>
              <a:t>Are usually created under delegated authority. </a:t>
            </a:r>
          </a:p>
          <a:p>
            <a:pPr lvl="1"/>
            <a:r>
              <a:rPr lang="en-US" dirty="0" smtClean="0"/>
              <a:t>Council may delegate regulation-making powers through the “parent” law.</a:t>
            </a:r>
          </a:p>
          <a:p>
            <a:r>
              <a:rPr lang="en-US" dirty="0" smtClean="0"/>
              <a:t>Are still legally binding (compared to policies which are not).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6" y="274638"/>
            <a:ext cx="77819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Regulations are the best tool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6" y="1600201"/>
            <a:ext cx="7362825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 decision is not of fundamental importance.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non-controversial aspect of the law may need to be altered easily or often.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There are details that clarify issues in the related Act.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is clear who has the authority to make and amend the regulations.</a:t>
            </a:r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r>
              <a:rPr lang="en-US" dirty="0" smtClean="0"/>
              <a:t>Regulations should </a:t>
            </a:r>
            <a:r>
              <a:rPr lang="en-US" b="1" dirty="0" smtClean="0"/>
              <a:t>NOT</a:t>
            </a:r>
            <a:r>
              <a:rPr 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600201"/>
            <a:ext cx="797242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Limit </a:t>
            </a:r>
            <a:r>
              <a:rPr lang="en-US" dirty="0"/>
              <a:t>personal rights or </a:t>
            </a:r>
            <a:r>
              <a:rPr lang="en-US" dirty="0" smtClean="0"/>
              <a:t>freedoms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Deal </a:t>
            </a:r>
            <a:r>
              <a:rPr lang="en-US" dirty="0"/>
              <a:t>with matters of fundamental </a:t>
            </a:r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These should be in the law itself.</a:t>
            </a:r>
          </a:p>
          <a:p>
            <a:r>
              <a:rPr lang="en-US" dirty="0" smtClean="0"/>
              <a:t>Allow for the transfer or sub-delegation of the power to make regulations to other parties.</a:t>
            </a:r>
          </a:p>
          <a:p>
            <a:r>
              <a:rPr lang="en-US" dirty="0" smtClean="0"/>
              <a:t>Exceed the limits set out in the Law that created them.</a:t>
            </a:r>
          </a:p>
          <a:p>
            <a:r>
              <a:rPr lang="en-US" dirty="0" smtClean="0"/>
              <a:t>Include vision statements or educational goals.</a:t>
            </a:r>
          </a:p>
          <a:p>
            <a:r>
              <a:rPr lang="en-US" dirty="0" smtClean="0"/>
              <a:t>Include items that are not enforceable.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1" y="1600201"/>
            <a:ext cx="78105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Help maintain consistency in decision-making.</a:t>
            </a:r>
          </a:p>
          <a:p>
            <a:r>
              <a:rPr lang="en-US" dirty="0" smtClean="0"/>
              <a:t>May support laws, or implement a non-legislative government objective.</a:t>
            </a:r>
          </a:p>
          <a:p>
            <a:r>
              <a:rPr lang="en-US" dirty="0" smtClean="0"/>
              <a:t>Are NOT legally binding.</a:t>
            </a:r>
          </a:p>
          <a:p>
            <a:r>
              <a:rPr lang="en-US" dirty="0" smtClean="0"/>
              <a:t>Give direction to program managers and staff about how to make decisions (</a:t>
            </a:r>
            <a:r>
              <a:rPr lang="en-US" dirty="0" err="1" smtClean="0"/>
              <a:t>eg</a:t>
            </a:r>
            <a:r>
              <a:rPr lang="en-US" dirty="0" smtClean="0"/>
              <a:t>: how to decide when a fee </a:t>
            </a:r>
            <a:r>
              <a:rPr lang="en-US" dirty="0"/>
              <a:t>should be </a:t>
            </a:r>
            <a:r>
              <a:rPr lang="en-US" dirty="0" smtClean="0"/>
              <a:t>waived, etc.)</a:t>
            </a:r>
          </a:p>
          <a:p>
            <a:r>
              <a:rPr lang="en-US" dirty="0" smtClean="0"/>
              <a:t>Provide guidance to applicants about application procedures(</a:t>
            </a:r>
            <a:r>
              <a:rPr lang="en-US" dirty="0" err="1" smtClean="0"/>
              <a:t>eg</a:t>
            </a:r>
            <a:r>
              <a:rPr lang="en-US" dirty="0" smtClean="0"/>
              <a:t>: what forms to use, how long processing takes).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6" y="274638"/>
            <a:ext cx="75723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are Policies the best tool?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447801"/>
            <a:ext cx="7810500" cy="467836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When there does not need to be the force of law (when the goal is to educate, promote, or implement rather than to enforce).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there are repeated applications or decisions and a policy is needed to ensure consistency.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there are minor gaps in the implementation of laws or regulations.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a decision must be made about how to spend pre-determined funding or manage programs.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simplify or explain a law to people using it (such as members or applicants).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4638"/>
            <a:ext cx="7705726" cy="10588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GROUP EXERCISE: “Take your pick”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409701"/>
            <a:ext cx="8124825" cy="47164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dirty="0" smtClean="0"/>
              <a:t>Would you use a law, regulation or policy or a combination for the following?</a:t>
            </a:r>
          </a:p>
          <a:p>
            <a:pPr marL="0" indent="0">
              <a:buNone/>
            </a:pPr>
            <a:endParaRPr lang="en-CA" dirty="0" smtClean="0"/>
          </a:p>
          <a:p>
            <a:pPr marL="514350" indent="-514350">
              <a:buFont typeface="+mj-lt"/>
              <a:buAutoNum type="alphaLcParenR"/>
            </a:pPr>
            <a:r>
              <a:rPr lang="en-CA" dirty="0" smtClean="0"/>
              <a:t>Banning fireworks except with a permit.                                                                                       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</a:t>
            </a:r>
          </a:p>
          <a:p>
            <a:pPr marL="0" indent="0">
              <a:buNone/>
              <a:tabLst>
                <a:tab pos="542925" algn="l"/>
                <a:tab pos="714375" algn="l"/>
              </a:tabLst>
            </a:pPr>
            <a:r>
              <a:rPr lang="en-CA" dirty="0" smtClean="0"/>
              <a:t>b) 	Requiring </a:t>
            </a:r>
            <a:r>
              <a:rPr lang="en-CA" dirty="0"/>
              <a:t>dogs to be licensed.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c)  	Encouraging pet owners to spay or neuter their pets.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</a:t>
            </a:r>
            <a:endParaRPr lang="en-CA" dirty="0"/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d)	Dealing with dumping of garbage and junk.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</a:t>
            </a:r>
            <a:endParaRPr lang="en-CA" dirty="0"/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e)	Setting out the requirements for business license applications.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</a:t>
            </a:r>
            <a:endParaRPr lang="en-CA" dirty="0"/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f) 	Dealing with contamination under a buckshee lease.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</a:t>
            </a:r>
            <a:endParaRPr lang="en-CA" dirty="0"/>
          </a:p>
          <a:p>
            <a:pPr marL="514350" indent="-514350">
              <a:buAutoNum type="alphaLcParenR" startAt="7"/>
              <a:tabLst>
                <a:tab pos="542925" algn="l"/>
              </a:tabLst>
            </a:pPr>
            <a:r>
              <a:rPr lang="en-CA" dirty="0" smtClean="0"/>
              <a:t>Setting out development and Building Code standards.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CA" dirty="0" smtClean="0"/>
              <a:t>	__________________________________________________________</a:t>
            </a:r>
            <a:endParaRPr lang="en-CA" dirty="0"/>
          </a:p>
          <a:p>
            <a:pPr marL="0" indent="0">
              <a:buNone/>
              <a:tabLst>
                <a:tab pos="542925" algn="l"/>
              </a:tabLs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274638"/>
            <a:ext cx="7562850" cy="11430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en-US" dirty="0"/>
              <a:t>How to assess relevant laws and priorities for your First Nation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5" y="1600201"/>
            <a:ext cx="7315200" cy="4525963"/>
          </a:xfrm>
        </p:spPr>
        <p:txBody>
          <a:bodyPr/>
          <a:lstStyle/>
          <a:p>
            <a:pPr lv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Do you have a vision, strategic </a:t>
            </a:r>
            <a:r>
              <a:rPr lang="en-US" dirty="0" smtClean="0"/>
              <a:t>direction</a:t>
            </a:r>
            <a:r>
              <a:rPr lang="en-US" dirty="0"/>
              <a:t>, priority statement or </a:t>
            </a:r>
            <a:r>
              <a:rPr lang="en-US" dirty="0" err="1"/>
              <a:t>workplan</a:t>
            </a:r>
            <a:r>
              <a:rPr lang="en-US" dirty="0"/>
              <a:t> from Council?</a:t>
            </a:r>
          </a:p>
          <a:p>
            <a:pPr lv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What is the Bad your Nation is trying to prevent or the Good it is trying to promote?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04789"/>
            <a:ext cx="7198485" cy="3984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Draft Agenda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8" y="641350"/>
            <a:ext cx="8288949" cy="5667971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spcAft>
                <a:spcPts val="900"/>
              </a:spcAft>
              <a:buNone/>
            </a:pPr>
            <a:endParaRPr lang="en-US" sz="3800" dirty="0" smtClean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 smtClean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 smtClean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 smtClean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 smtClean="0"/>
          </a:p>
          <a:p>
            <a:pPr marL="514350" indent="-514350">
              <a:spcAft>
                <a:spcPts val="900"/>
              </a:spcAft>
              <a:buNone/>
            </a:pPr>
            <a:endParaRPr lang="en-US" sz="3800" dirty="0" smtClean="0"/>
          </a:p>
          <a:p>
            <a:pPr marL="514350" indent="-514350">
              <a:spcAft>
                <a:spcPts val="900"/>
              </a:spcAft>
              <a:buNone/>
            </a:pPr>
            <a:endParaRPr lang="en-US" sz="3800" i="1" dirty="0" smtClean="0"/>
          </a:p>
          <a:p>
            <a:pPr marL="1771650" lvl="3" indent="-514350">
              <a:spcAft>
                <a:spcPts val="900"/>
              </a:spcAft>
              <a:buNone/>
            </a:pPr>
            <a:endParaRPr lang="en-US" sz="3800" i="1" dirty="0"/>
          </a:p>
          <a:p>
            <a:pPr marL="1771650" lvl="3" indent="-514350">
              <a:spcAft>
                <a:spcPts val="900"/>
              </a:spcAft>
              <a:buNone/>
            </a:pPr>
            <a:endParaRPr lang="en-US" sz="3800" i="1" dirty="0" smtClean="0"/>
          </a:p>
          <a:p>
            <a:pPr marL="1771650" lvl="3" indent="-514350">
              <a:spcAft>
                <a:spcPts val="900"/>
              </a:spcAft>
              <a:buNone/>
            </a:pPr>
            <a:endParaRPr lang="en-US" sz="3800" i="1" dirty="0"/>
          </a:p>
          <a:p>
            <a:pPr marL="1771650" lvl="3" indent="-514350">
              <a:spcAft>
                <a:spcPts val="900"/>
              </a:spcAft>
              <a:buNone/>
            </a:pPr>
            <a:endParaRPr lang="en-US" sz="3800" i="1" dirty="0" smtClean="0"/>
          </a:p>
          <a:p>
            <a:pPr marL="514350" indent="-514350">
              <a:buNone/>
            </a:pPr>
            <a:r>
              <a:rPr lang="en-US" sz="3800" i="1" dirty="0" smtClean="0"/>
              <a:t>			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25006"/>
              </p:ext>
            </p:extLst>
          </p:nvPr>
        </p:nvGraphicFramePr>
        <p:xfrm>
          <a:off x="1016002" y="657227"/>
          <a:ext cx="6976534" cy="5005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935"/>
                <a:gridCol w="5658599"/>
              </a:tblGrid>
              <a:tr h="30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9:00 am</a:t>
                      </a:r>
                      <a:endParaRPr lang="en-CA" sz="9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Opening Prayer</a:t>
                      </a:r>
                      <a:endParaRPr lang="en-CA" sz="9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30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9:10 am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Welcome (</a:t>
                      </a:r>
                      <a:r>
                        <a:rPr lang="en-US" sz="1400" dirty="0" err="1">
                          <a:effectLst/>
                        </a:rPr>
                        <a:t>Tzeachten</a:t>
                      </a:r>
                      <a:r>
                        <a:rPr lang="en-US" sz="1400" dirty="0">
                          <a:effectLst/>
                        </a:rPr>
                        <a:t> First Nation)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30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9:15 am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Introductions 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52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9:20 am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Opening Comments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Why are we having this workshop? (Val Sam)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788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9:30 am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Law Making (Murray Browne, Woodward &amp; Co.)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What are Laws, Regulations and Policies and When to Use Them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Group Exercise: “Take Your Pick” (Law, </a:t>
                      </a:r>
                      <a:r>
                        <a:rPr lang="en-US" sz="1400" dirty="0" err="1">
                          <a:effectLst/>
                        </a:rPr>
                        <a:t>Reg</a:t>
                      </a:r>
                      <a:r>
                        <a:rPr lang="en-US" sz="1400" dirty="0">
                          <a:effectLst/>
                        </a:rPr>
                        <a:t> or Policy</a:t>
                      </a:r>
                      <a:r>
                        <a:rPr lang="en-US" sz="1400" dirty="0" smtClean="0">
                          <a:effectLst/>
                        </a:rPr>
                        <a:t>?)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313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10:40 am</a:t>
                      </a:r>
                      <a:endParaRPr lang="en-CA" sz="9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HEALTH BREAK</a:t>
                      </a:r>
                      <a:endParaRPr lang="en-CA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77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10:50 am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How to assess relevant laws and priorities for your First Nation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What is the Bad your Nation is trying to prevent or the Good it is trying to promote?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Basic Core </a:t>
                      </a:r>
                      <a:r>
                        <a:rPr lang="en-US" sz="1400" dirty="0" smtClean="0">
                          <a:effectLst/>
                        </a:rPr>
                        <a:t>Laws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48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11:30 am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Law-Making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Some Do’s and </a:t>
                      </a:r>
                      <a:r>
                        <a:rPr lang="en-US" sz="1400" dirty="0" err="1" smtClean="0">
                          <a:effectLst/>
                        </a:rPr>
                        <a:t>Don’t’s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12:00 noon</a:t>
                      </a:r>
                      <a:endParaRPr lang="en-CA" sz="9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LUNCH</a:t>
                      </a:r>
                      <a:endParaRPr lang="en-CA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  <a:tr h="690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 pm</a:t>
                      </a:r>
                      <a:endParaRPr lang="en-C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Law-Making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>
                          <a:effectLst/>
                        </a:rPr>
                        <a:t>Enforcement Issues</a:t>
                      </a:r>
                      <a:endParaRPr lang="en-CA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400" dirty="0" smtClean="0">
                          <a:effectLst/>
                        </a:rPr>
                        <a:t>Discussion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5" marR="530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assess relevant laws and priorities for your First </a:t>
            </a:r>
            <a:r>
              <a:rPr lang="en-US" dirty="0" smtClean="0"/>
              <a:t>Nation…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Does your First Nation have basic core land laws in place?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Check other First Nations </a:t>
            </a:r>
            <a:r>
              <a:rPr lang="en-CA" smtClean="0"/>
              <a:t>and governments  </a:t>
            </a:r>
            <a:r>
              <a:rPr lang="en-CA" dirty="0" smtClean="0"/>
              <a:t>for relevant laws:</a:t>
            </a:r>
          </a:p>
          <a:p>
            <a:pPr lvl="1"/>
            <a:r>
              <a:rPr lang="en-CA" dirty="0" smtClean="0"/>
              <a:t>Zoning and land use.</a:t>
            </a:r>
          </a:p>
          <a:p>
            <a:pPr lvl="1"/>
            <a:r>
              <a:rPr lang="en-CA" dirty="0" smtClean="0"/>
              <a:t>Subdivision, development and servicing laws.</a:t>
            </a:r>
          </a:p>
          <a:p>
            <a:pPr lvl="1"/>
            <a:r>
              <a:rPr lang="en-CA" dirty="0" smtClean="0"/>
              <a:t>Granting interests in land.</a:t>
            </a:r>
          </a:p>
          <a:p>
            <a:pPr lvl="1"/>
            <a:r>
              <a:rPr lang="en-CA" dirty="0" smtClean="0"/>
              <a:t>Environmental protections.</a:t>
            </a:r>
          </a:p>
          <a:p>
            <a:pPr lvl="1"/>
            <a:r>
              <a:rPr lang="en-CA" dirty="0" smtClean="0"/>
              <a:t>Good neighbour (anti-nuisance, anti-noise, unsightly premises, etc.)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274638"/>
            <a:ext cx="7191374" cy="114300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LAWMAKING BASICS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9" y="1772817"/>
            <a:ext cx="6102052" cy="4353347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dirty="0" smtClean="0"/>
              <a:t>“Do’s and “Don’ts”</a:t>
            </a:r>
          </a:p>
          <a:p>
            <a:pPr marL="571500" indent="-571500">
              <a:buNone/>
            </a:pPr>
            <a:endParaRPr lang="en-US" i="1" dirty="0" smtClean="0"/>
          </a:p>
          <a:p>
            <a:pPr marL="571500" indent="-57150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188640"/>
            <a:ext cx="6664027" cy="1021035"/>
          </a:xfrm>
        </p:spPr>
        <p:txBody>
          <a:bodyPr>
            <a:noAutofit/>
          </a:bodyPr>
          <a:lstStyle/>
          <a:p>
            <a:pPr algn="ctr"/>
            <a:r>
              <a:rPr lang="en-CA" sz="3600" dirty="0" smtClean="0"/>
              <a:t>Legislative Drafting </a:t>
            </a:r>
            <a:r>
              <a:rPr lang="en-US" sz="3600" dirty="0" smtClean="0"/>
              <a:t>– Do’s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1190626"/>
            <a:ext cx="7896225" cy="5229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b="1" dirty="0" smtClean="0"/>
              <a:t>Do: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dirty="0"/>
              <a:t>Follow </a:t>
            </a:r>
            <a:r>
              <a:rPr lang="en-US" dirty="0" smtClean="0"/>
              <a:t>your Land Code and the Framework Agreement.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Follow your Nation’s traditions and teachings.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Where appropriate or required, seek community input on key issues and values to inform the law.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Find ways to engage with members that are informal and </a:t>
            </a:r>
            <a:r>
              <a:rPr lang="en-US" dirty="0" smtClean="0"/>
              <a:t>comfortable.</a:t>
            </a:r>
            <a:endParaRPr lang="en-US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dirty="0" smtClean="0"/>
              <a:t>Consider which draft provisions need to be in the law and which belong in regulations or policies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3200" dirty="0" smtClean="0"/>
              <a:t>Think about enforcement: what tools are available and how can the law be effectively and inexpensively enforced?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“Test drive” the law with hypothetical scenarios and examples to see if it will work. </a:t>
            </a:r>
            <a:endParaRPr lang="en-US" sz="3200" dirty="0" smtClean="0"/>
          </a:p>
          <a:p>
            <a:pPr marL="0" lvl="0" indent="0">
              <a:buFont typeface="+mj-lt"/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296144"/>
          </a:xfrm>
        </p:spPr>
        <p:txBody>
          <a:bodyPr>
            <a:noAutofit/>
          </a:bodyPr>
          <a:lstStyle/>
          <a:p>
            <a:r>
              <a:rPr lang="en-CA" sz="4000" dirty="0" smtClean="0"/>
              <a:t>Legislative Drafting </a:t>
            </a:r>
            <a:r>
              <a:rPr lang="en-US" sz="4000" dirty="0" smtClean="0"/>
              <a:t>– Do’s (cont’d)</a:t>
            </a:r>
            <a:endParaRPr lang="en-CA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97442" y="1268760"/>
            <a:ext cx="7581015" cy="506764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Use </a:t>
            </a:r>
            <a:r>
              <a:rPr lang="en-US" dirty="0"/>
              <a:t>preambles to provide context </a:t>
            </a:r>
            <a:r>
              <a:rPr lang="en-US" dirty="0" smtClean="0"/>
              <a:t>and goals for </a:t>
            </a:r>
            <a:r>
              <a:rPr lang="en-US" dirty="0"/>
              <a:t>the </a:t>
            </a:r>
            <a:r>
              <a:rPr lang="en-US" dirty="0" smtClean="0"/>
              <a:t>law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Use </a:t>
            </a:r>
            <a:r>
              <a:rPr lang="en-US" dirty="0"/>
              <a:t>plain English </a:t>
            </a:r>
            <a:r>
              <a:rPr lang="en-US" dirty="0" smtClean="0"/>
              <a:t>and keep it simple</a:t>
            </a:r>
            <a:endParaRPr lang="en-US" dirty="0"/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/>
              <a:t>Use consistent terminology and </a:t>
            </a:r>
            <a:r>
              <a:rPr lang="en-US" dirty="0" smtClean="0"/>
              <a:t>terms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Define </a:t>
            </a:r>
            <a:r>
              <a:rPr lang="en-US" dirty="0"/>
              <a:t>key terms, but do not define terms that are used only </a:t>
            </a:r>
            <a:r>
              <a:rPr lang="en-US" dirty="0" smtClean="0"/>
              <a:t>once</a:t>
            </a:r>
          </a:p>
          <a:p>
            <a:pPr marL="514350" lvl="0" indent="-514350">
              <a:buFont typeface="+mj-lt"/>
              <a:buAutoNum type="alphaLcParenR" startAt="8"/>
            </a:pPr>
            <a:r>
              <a:rPr lang="en-US" dirty="0" smtClean="0"/>
              <a:t>Use </a:t>
            </a:r>
            <a:r>
              <a:rPr lang="en-US" dirty="0"/>
              <a:t>cross-references sparingly</a:t>
            </a:r>
          </a:p>
          <a:p>
            <a:pPr marL="514350" lvl="0" indent="-514350">
              <a:buFont typeface="+mj-lt"/>
              <a:buAutoNum type="alphaLcParenR" startAt="13"/>
            </a:pPr>
            <a:r>
              <a:rPr lang="en-US" dirty="0"/>
              <a:t>Work with the staff who will be implementing the law to develop schedules, regulations, policies, application forms, permits, etc.</a:t>
            </a:r>
          </a:p>
          <a:p>
            <a:pPr marL="514350" lvl="0" indent="-514350">
              <a:buFont typeface="+mj-lt"/>
              <a:buAutoNum type="alphaLcParenR" startAt="13"/>
            </a:pPr>
            <a:r>
              <a:rPr lang="en-US" dirty="0"/>
              <a:t>Proofread the draft law many times</a:t>
            </a:r>
          </a:p>
          <a:p>
            <a:pPr marL="514350" lvl="0" indent="-514350">
              <a:buFont typeface="+mj-lt"/>
              <a:buAutoNum type="alphaLcParenR" startAt="7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274638"/>
            <a:ext cx="7562850" cy="114300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Legislative Drafting </a:t>
            </a:r>
            <a:r>
              <a:rPr lang="en-US" dirty="0" smtClean="0"/>
              <a:t>– </a:t>
            </a:r>
            <a:r>
              <a:rPr lang="en-US" dirty="0" err="1" smtClean="0"/>
              <a:t>Don’t’s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329071"/>
            <a:ext cx="7543800" cy="479709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800" b="1" dirty="0" smtClean="0"/>
              <a:t>DON’T: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Only communicate when you need something from members (</a:t>
            </a:r>
            <a:r>
              <a:rPr lang="en-US" dirty="0" err="1" smtClean="0"/>
              <a:t>eg</a:t>
            </a:r>
            <a:r>
              <a:rPr lang="en-US" dirty="0" smtClean="0"/>
              <a:t>: a ratification vote)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Ignore members’ or stakeholders’ legitimate concerns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dirty="0" smtClean="0"/>
              <a:t>Make assumptions: if you don't know, ask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/>
              <a:t>Blindly cut and paste or use wording from precedents that may not apply to your Nation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dirty="0"/>
              <a:t>Include provisions that do not conform with your Land Code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74638"/>
            <a:ext cx="7800975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Legislative Drafting </a:t>
            </a:r>
            <a:r>
              <a:rPr lang="en-US" dirty="0" smtClean="0"/>
              <a:t>– </a:t>
            </a:r>
            <a:r>
              <a:rPr lang="en-US" dirty="0" err="1" smtClean="0"/>
              <a:t>Don’t’s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5" y="1600201"/>
            <a:ext cx="6810375" cy="452596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en-US" dirty="0"/>
              <a:t>Draft wording that is difficult to understand, is overly complex or legalistic</a:t>
            </a:r>
          </a:p>
          <a:p>
            <a:pPr marL="514350" lvl="0" indent="-514350">
              <a:buFont typeface="+mj-lt"/>
              <a:buAutoNum type="alphaLcParenR" startAt="6"/>
            </a:pPr>
            <a:r>
              <a:rPr lang="en-US" dirty="0"/>
              <a:t>Include provisions that you don’t understand or can’t easily explain to others </a:t>
            </a:r>
          </a:p>
          <a:p>
            <a:pPr marL="514350" lvl="0" indent="-514350">
              <a:buFont typeface="+mj-lt"/>
              <a:buAutoNum type="alphaLcParenR" startAt="6"/>
            </a:pPr>
            <a:r>
              <a:rPr lang="en-US" dirty="0"/>
              <a:t>Use inconsistent or ambiguous wording</a:t>
            </a:r>
          </a:p>
          <a:p>
            <a:pPr marL="514350" lvl="0" indent="-514350">
              <a:buFont typeface="+mj-lt"/>
              <a:buAutoNum type="alphaLcParenR" startAt="6"/>
            </a:pPr>
            <a:r>
              <a:rPr lang="en-US" dirty="0"/>
              <a:t>Draft large complex structures or bureaucracies or processes that will be difficult and expensive to implement</a:t>
            </a:r>
          </a:p>
          <a:p>
            <a:pPr marL="514350" lvl="0" indent="-514350">
              <a:buFont typeface="+mj-lt"/>
              <a:buAutoNum type="alphaLcParenR" startAt="6"/>
            </a:pPr>
            <a:r>
              <a:rPr lang="en-US" dirty="0"/>
              <a:t>Draft laws or provisions that are impossible or very difficult or expensive to enforce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9" y="274638"/>
            <a:ext cx="7192432" cy="114300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ENFORCEMENT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504950"/>
            <a:ext cx="6858000" cy="487637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Who will be enforcing the law?</a:t>
            </a:r>
            <a:br>
              <a:rPr lang="en-CA" dirty="0" smtClean="0"/>
            </a:br>
            <a:r>
              <a:rPr lang="en-CA" dirty="0" smtClean="0"/>
              <a:t>(Lands manager, Band manager, Enforcement officer, Bailiff</a:t>
            </a:r>
            <a:r>
              <a:rPr lang="en-CA" smtClean="0"/>
              <a:t>, RCMP, JP)</a:t>
            </a:r>
            <a:endParaRPr lang="en-CA" dirty="0" smtClean="0"/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What tools can be built in to the law and policy?</a:t>
            </a:r>
            <a:br>
              <a:rPr lang="en-CA" dirty="0" smtClean="0"/>
            </a:br>
            <a:r>
              <a:rPr lang="en-CA" dirty="0" smtClean="0"/>
              <a:t>(Education, Warnings, Stop-work orders, remediation orders, tickets, fines) 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Can you coordinate with other entities?</a:t>
            </a:r>
            <a:br>
              <a:rPr lang="en-CA" dirty="0" smtClean="0"/>
            </a:br>
            <a:r>
              <a:rPr lang="en-CA" dirty="0" smtClean="0"/>
              <a:t>(Other First Nations, municipalities and regional districts, SPCA, RCMP, etc.)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9" y="274638"/>
            <a:ext cx="7648576" cy="114300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Discussion and 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293688"/>
            <a:ext cx="75057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WELCOME AND INTRODUCTIONS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6" y="692697"/>
            <a:ext cx="7086600" cy="85496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WHY WE ARE HERE?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6" y="1895475"/>
            <a:ext cx="6915150" cy="4230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THE ROLE OF LAW DEVELOPMENT IN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LAND CODE IMPLEMENTATION</a:t>
            </a:r>
          </a:p>
          <a:p>
            <a:pPr marL="0" indent="0">
              <a:buNone/>
            </a:pPr>
            <a:r>
              <a:rPr lang="en-US" sz="2800" i="1" dirty="0" smtClean="0"/>
              <a:t>		(Valerie Sam)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49" y="274638"/>
            <a:ext cx="8175551" cy="114300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LAWMAKING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61" y="1772817"/>
            <a:ext cx="7773064" cy="4353347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cap="small" dirty="0" smtClean="0"/>
              <a:t>Choosing the Right Tools</a:t>
            </a:r>
            <a:r>
              <a:rPr lang="en-US" dirty="0" smtClean="0"/>
              <a:t>: </a:t>
            </a:r>
          </a:p>
          <a:p>
            <a:pPr marL="571500" indent="-571500" algn="ctr">
              <a:buNone/>
            </a:pPr>
            <a:r>
              <a:rPr lang="en-US" dirty="0" smtClean="0"/>
              <a:t>Laws, Regulations, and </a:t>
            </a:r>
          </a:p>
          <a:p>
            <a:pPr marL="571500" indent="-571500" algn="ctr">
              <a:buNone/>
            </a:pPr>
            <a:r>
              <a:rPr lang="en-US" dirty="0" smtClean="0"/>
              <a:t>Administrative Policies/ Procedures</a:t>
            </a:r>
          </a:p>
          <a:p>
            <a:pPr marL="571500" indent="-571500" algn="ctr">
              <a:buNone/>
            </a:pPr>
            <a:r>
              <a:rPr lang="en-US" sz="2400" i="1" dirty="0" smtClean="0"/>
              <a:t>(Murray Browne, Woodward &amp; Co.)</a:t>
            </a:r>
          </a:p>
          <a:p>
            <a:pPr marL="571500" indent="-571500">
              <a:buNone/>
            </a:pPr>
            <a:endParaRPr lang="en-US" i="1" dirty="0" smtClean="0"/>
          </a:p>
          <a:p>
            <a:pPr marL="571500" indent="-57150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2201"/>
            <a:ext cx="2133600" cy="419100"/>
          </a:xfrm>
        </p:spPr>
        <p:txBody>
          <a:bodyPr/>
          <a:lstStyle/>
          <a:p>
            <a:fld id="{54514510-7990-4FB5-A07B-50C811AAF7DE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7402"/>
            <a:ext cx="7772400" cy="2023532"/>
          </a:xfrm>
        </p:spPr>
        <p:txBody>
          <a:bodyPr>
            <a:normAutofit/>
          </a:bodyPr>
          <a:lstStyle/>
          <a:p>
            <a:r>
              <a:rPr lang="en-US" dirty="0" smtClean="0"/>
              <a:t>Council Strategic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68127" y="2438400"/>
            <a:ext cx="8064896" cy="2409825"/>
          </a:xfrm>
        </p:spPr>
        <p:txBody>
          <a:bodyPr>
            <a:normAutofit fontScale="85000" lnSpcReduction="10000"/>
          </a:bodyPr>
          <a:lstStyle/>
          <a:p>
            <a:pPr marL="361950" indent="-36195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Broad, general principles to set the vision and priorities for your First Nation.</a:t>
            </a:r>
          </a:p>
          <a:p>
            <a:pPr marL="361950" indent="-36195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Ideally, laws and policies should be developed based on principles, visions and priorities, rather than reactions to immediate issues.</a:t>
            </a:r>
          </a:p>
          <a:p>
            <a:pPr marL="361950" indent="-361950" algn="l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5325" y="274638"/>
            <a:ext cx="79914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Tools to achieve strategic objectives: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5776" y="1600201"/>
            <a:ext cx="7010400" cy="4525963"/>
          </a:xfrm>
        </p:spPr>
        <p:txBody>
          <a:bodyPr/>
          <a:lstStyle/>
          <a:p>
            <a:pPr lvl="2"/>
            <a:r>
              <a:rPr lang="en-US" sz="2800" dirty="0" smtClean="0"/>
              <a:t>Creating programs, </a:t>
            </a:r>
          </a:p>
          <a:p>
            <a:pPr lvl="2"/>
            <a:r>
              <a:rPr lang="en-US" sz="2800" dirty="0" smtClean="0"/>
              <a:t>Making agreements, </a:t>
            </a:r>
          </a:p>
          <a:p>
            <a:pPr lvl="2"/>
            <a:r>
              <a:rPr lang="en-US" sz="2800" dirty="0" smtClean="0"/>
              <a:t>Providing funding, services,</a:t>
            </a:r>
          </a:p>
          <a:p>
            <a:pPr lvl="2"/>
            <a:r>
              <a:rPr lang="en-US" sz="2800" dirty="0" smtClean="0"/>
              <a:t>Education,</a:t>
            </a:r>
          </a:p>
          <a:p>
            <a:pPr lvl="2"/>
            <a:r>
              <a:rPr lang="en-US" sz="2800" dirty="0" smtClean="0"/>
              <a:t>Creating incentives and disincentives,</a:t>
            </a:r>
          </a:p>
          <a:p>
            <a:pPr lvl="2"/>
            <a:r>
              <a:rPr lang="en-US" sz="2800" dirty="0" smtClean="0"/>
              <a:t>Creating </a:t>
            </a:r>
            <a:r>
              <a:rPr lang="en-US" sz="2800" b="1" dirty="0" smtClean="0"/>
              <a:t>laws </a:t>
            </a:r>
            <a:r>
              <a:rPr lang="en-US" sz="2800" dirty="0" smtClean="0"/>
              <a:t>and </a:t>
            </a:r>
            <a:r>
              <a:rPr lang="en-US" sz="2800" b="1" dirty="0" smtClean="0"/>
              <a:t>regulations,</a:t>
            </a:r>
          </a:p>
          <a:p>
            <a:pPr lvl="2"/>
            <a:r>
              <a:rPr lang="en-US" sz="2800" dirty="0" smtClean="0"/>
              <a:t>Creating </a:t>
            </a:r>
            <a:r>
              <a:rPr lang="en-US" sz="2800" b="1" dirty="0" smtClean="0"/>
              <a:t>policies </a:t>
            </a:r>
            <a:r>
              <a:rPr lang="en-US" sz="2800" dirty="0" smtClean="0"/>
              <a:t>and procedures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</a:t>
            </a:r>
            <a:r>
              <a:rPr lang="en-US" dirty="0"/>
              <a:t>Rule of conduct approved and enforced by the </a:t>
            </a:r>
            <a:r>
              <a:rPr lang="en-US" dirty="0" smtClean="0"/>
              <a:t>government”</a:t>
            </a:r>
            <a:endParaRPr lang="en-US" sz="1600" dirty="0" smtClean="0"/>
          </a:p>
          <a:p>
            <a:r>
              <a:rPr lang="en-US" dirty="0" smtClean="0"/>
              <a:t>“…commanding what is right and prohibiting what is wrong”</a:t>
            </a:r>
            <a:endParaRPr lang="en-US" sz="1600" dirty="0" smtClean="0"/>
          </a:p>
          <a:p>
            <a:r>
              <a:rPr lang="en-US" dirty="0" smtClean="0"/>
              <a:t>Are legally binding</a:t>
            </a:r>
          </a:p>
          <a:p>
            <a:r>
              <a:rPr lang="en-US" dirty="0" smtClean="0"/>
              <a:t>May create penalties and offences</a:t>
            </a:r>
          </a:p>
          <a:p>
            <a:r>
              <a:rPr lang="en-US" dirty="0" smtClean="0"/>
              <a:t>Authorize enforcement measures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600201"/>
            <a:ext cx="7077075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Are passed under an original source of jurisdiction (e.g. Canadian Constitution or FNLMA) vs. bylaws which are delegated.</a:t>
            </a:r>
          </a:p>
          <a:p>
            <a:r>
              <a:rPr lang="en-US" dirty="0" smtClean="0"/>
              <a:t>Before a draft bill or law can become a law, it must go through a series of steps that allow it to be debated and amended. </a:t>
            </a:r>
          </a:p>
          <a:p>
            <a:r>
              <a:rPr lang="en-US" dirty="0" smtClean="0"/>
              <a:t>In order to become law, a bill must receive a majority of votes in parliament or the provincial legislature.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4510-7990-4FB5-A07B-50C811AAF7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C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WWC powerpoint</Template>
  <TotalTime>16820</TotalTime>
  <Words>1393</Words>
  <Application>Microsoft Office PowerPoint</Application>
  <PresentationFormat>On-screen Show (4:3)</PresentationFormat>
  <Paragraphs>250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WWC powerpoint</vt:lpstr>
      <vt:lpstr>Law Development Workshop   Murray Browne, Woodward &amp; Co.</vt:lpstr>
      <vt:lpstr>Draft Agenda </vt:lpstr>
      <vt:lpstr>WELCOME AND INTRODUCTIONS</vt:lpstr>
      <vt:lpstr>     WHY WE ARE HERE?      </vt:lpstr>
      <vt:lpstr>  LAWMAKING  </vt:lpstr>
      <vt:lpstr>Council Strategic Direction</vt:lpstr>
      <vt:lpstr> Tools to achieve strategic objectives:  </vt:lpstr>
      <vt:lpstr>Laws</vt:lpstr>
      <vt:lpstr>Laws…</vt:lpstr>
      <vt:lpstr>For Land Code laws…</vt:lpstr>
      <vt:lpstr> When is a Law the best tool? </vt:lpstr>
      <vt:lpstr>When is a Law NOT the best tool?</vt:lpstr>
      <vt:lpstr>Regulations…</vt:lpstr>
      <vt:lpstr>Regulations are the best tool when…</vt:lpstr>
      <vt:lpstr>Regulations should NOT:</vt:lpstr>
      <vt:lpstr>Policies and Guidelines</vt:lpstr>
      <vt:lpstr>When are Policies the best tool?</vt:lpstr>
      <vt:lpstr>GROUP EXERCISE: “Take your pick”</vt:lpstr>
      <vt:lpstr>How to assess relevant laws and priorities for your First Nation</vt:lpstr>
      <vt:lpstr>How to assess relevant laws and priorities for your First Nation…</vt:lpstr>
      <vt:lpstr>   LAWMAKING BASICS  </vt:lpstr>
      <vt:lpstr>Legislative Drafting – Do’s</vt:lpstr>
      <vt:lpstr>Legislative Drafting – Do’s (cont’d)</vt:lpstr>
      <vt:lpstr>Legislative Drafting – Don’t’s</vt:lpstr>
      <vt:lpstr>Legislative Drafting – Don’t’s (cont.)</vt:lpstr>
      <vt:lpstr>    ENFORCEMENT    </vt:lpstr>
      <vt:lpstr>Discussion and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LLJM</dc:creator>
  <cp:lastModifiedBy>Ruth Nahanee</cp:lastModifiedBy>
  <cp:revision>911</cp:revision>
  <dcterms:created xsi:type="dcterms:W3CDTF">2011-09-27T18:10:42Z</dcterms:created>
  <dcterms:modified xsi:type="dcterms:W3CDTF">2013-04-09T18:15:07Z</dcterms:modified>
</cp:coreProperties>
</file>